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3891200" cy="32918400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582"/>
    <a:srgbClr val="074C61"/>
    <a:srgbClr val="FFFFFF"/>
    <a:srgbClr val="FE7A47"/>
    <a:srgbClr val="FCE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7" d="100"/>
          <a:sy n="27" d="100"/>
        </p:scale>
        <p:origin x="1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ADD0-132B-431E-966F-063E2A57F1E5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8504-E3E0-4DD8-8C10-360E1F6E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ADD0-132B-431E-966F-063E2A57F1E5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8504-E3E0-4DD8-8C10-360E1F6E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ADD0-132B-431E-966F-063E2A57F1E5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8504-E3E0-4DD8-8C10-360E1F6E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6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ADD0-132B-431E-966F-063E2A57F1E5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8504-E3E0-4DD8-8C10-360E1F6E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ADD0-132B-431E-966F-063E2A57F1E5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8504-E3E0-4DD8-8C10-360E1F6E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2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ADD0-132B-431E-966F-063E2A57F1E5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8504-E3E0-4DD8-8C10-360E1F6E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8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ADD0-132B-431E-966F-063E2A57F1E5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8504-E3E0-4DD8-8C10-360E1F6E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2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ADD0-132B-431E-966F-063E2A57F1E5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8504-E3E0-4DD8-8C10-360E1F6E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6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ADD0-132B-431E-966F-063E2A57F1E5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8504-E3E0-4DD8-8C10-360E1F6E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5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ADD0-132B-431E-966F-063E2A57F1E5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8504-E3E0-4DD8-8C10-360E1F6E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7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ADD0-132B-431E-966F-063E2A57F1E5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8504-E3E0-4DD8-8C10-360E1F6E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0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ADD0-132B-431E-966F-063E2A57F1E5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8504-E3E0-4DD8-8C10-360E1F6E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fr/pin/tree-and-roots-drawing--1144969905244898911/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FD3744F3-2C3A-409C-98F4-881DF517B14C}"/>
              </a:ext>
            </a:extLst>
          </p:cNvPr>
          <p:cNvSpPr txBox="1"/>
          <p:nvPr/>
        </p:nvSpPr>
        <p:spPr>
          <a:xfrm>
            <a:off x="0" y="30823331"/>
            <a:ext cx="43891199" cy="2308324"/>
          </a:xfrm>
          <a:prstGeom prst="rect">
            <a:avLst/>
          </a:prstGeom>
          <a:solidFill>
            <a:srgbClr val="096582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This study was funded in part by a grant from the Vancouver Coastal Health Research Institute (Vancouver, British Columbia, CA). 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We wish to thank the Recovery College peer educators and program organizers who participated in the study for their openness to sharing insights about their experiences.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887E6-3906-4193-9298-8CD2C0EFF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43891200" cy="5373053"/>
          </a:xfrm>
          <a:solidFill>
            <a:srgbClr val="096582"/>
          </a:solidFill>
          <a:ln w="76200">
            <a:noFill/>
          </a:ln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b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Peers at the Heart of Recovery College Research</a:t>
            </a:r>
            <a:br>
              <a:rPr lang="en-US" sz="648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5300" b="1" dirty="0">
                <a:solidFill>
                  <a:schemeClr val="bg1"/>
                </a:solidFill>
              </a:rPr>
              <a:t>Learning From the Experiences of Recovery College Peer Educators and Program Organizers to Inform  the Implementation </a:t>
            </a:r>
            <a:br>
              <a:rPr lang="en-CA" sz="5300" b="1" dirty="0">
                <a:solidFill>
                  <a:schemeClr val="bg1"/>
                </a:solidFill>
              </a:rPr>
            </a:br>
            <a:r>
              <a:rPr lang="en-CA" sz="5300" b="1" dirty="0">
                <a:solidFill>
                  <a:schemeClr val="bg1"/>
                </a:solidFill>
              </a:rPr>
              <a:t>of a Transformative Model of Mental Health and Substance Use Care at Vancouver Coastal Health</a:t>
            </a:r>
            <a:br>
              <a:rPr lang="en-CA" sz="44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Contributors (in alphabetic order): Donna Dykeman, Marilyn Galati, Sue Macdonald, Betsabeh Parsa, Mailis Valenius, Andrea Winterbottom, Soroush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Zonuzi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28EB75EC-DD87-4B16-956F-DD4CE610AA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90" b="-8790"/>
          <a:stretch/>
        </p:blipFill>
        <p:spPr>
          <a:xfrm>
            <a:off x="40336685" y="31377657"/>
            <a:ext cx="2809019" cy="117714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B3F40F5-F4EA-459D-9145-325CC66251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" r="6186" b="23764"/>
          <a:stretch/>
        </p:blipFill>
        <p:spPr>
          <a:xfrm>
            <a:off x="35254904" y="31377657"/>
            <a:ext cx="4706156" cy="108001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F90F71A-41A3-441B-96DC-BCB7B94DE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t="-8866" r="23945" b="7810"/>
          <a:stretch/>
        </p:blipFill>
        <p:spPr>
          <a:xfrm>
            <a:off x="31934976" y="31280528"/>
            <a:ext cx="3132116" cy="117714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BC3C9BC-5BEC-4312-91D4-026E7B39D2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13528" r="5360" b="20880"/>
          <a:stretch/>
        </p:blipFill>
        <p:spPr>
          <a:xfrm>
            <a:off x="11981976" y="11099959"/>
            <a:ext cx="19476147" cy="18989969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4A34883B-167E-46AD-BCAE-92D145EE3C63}"/>
              </a:ext>
            </a:extLst>
          </p:cNvPr>
          <p:cNvGrpSpPr/>
          <p:nvPr/>
        </p:nvGrpSpPr>
        <p:grpSpPr>
          <a:xfrm>
            <a:off x="12031960" y="22972787"/>
            <a:ext cx="18395369" cy="2047869"/>
            <a:chOff x="12725103" y="23223160"/>
            <a:chExt cx="16547918" cy="2260014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B70A7AA-78C9-4AE1-ACFE-D9EDDC02CB91}"/>
                </a:ext>
              </a:extLst>
            </p:cNvPr>
            <p:cNvSpPr/>
            <p:nvPr/>
          </p:nvSpPr>
          <p:spPr>
            <a:xfrm>
              <a:off x="12725103" y="23223160"/>
              <a:ext cx="16547918" cy="22600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8218DAB-637D-480F-BA90-4C742208FFA5}"/>
                </a:ext>
              </a:extLst>
            </p:cNvPr>
            <p:cNvSpPr txBox="1"/>
            <p:nvPr/>
          </p:nvSpPr>
          <p:spPr>
            <a:xfrm>
              <a:off x="13654020" y="23627826"/>
              <a:ext cx="14879261" cy="13246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Goal: Identify what supports or challenges peer educators’ participation in Recovery College YVR and explore ways to better support them in their roles.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CDDFCC-DFD3-40AD-875F-531FEEA5C128}"/>
              </a:ext>
            </a:extLst>
          </p:cNvPr>
          <p:cNvGrpSpPr/>
          <p:nvPr/>
        </p:nvGrpSpPr>
        <p:grpSpPr>
          <a:xfrm>
            <a:off x="12241306" y="5893000"/>
            <a:ext cx="18065136" cy="5283519"/>
            <a:chOff x="346379" y="5893000"/>
            <a:chExt cx="14690404" cy="61830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C037ED-7AAD-4BD9-B287-89FA60B440D0}"/>
                </a:ext>
              </a:extLst>
            </p:cNvPr>
            <p:cNvSpPr txBox="1"/>
            <p:nvPr/>
          </p:nvSpPr>
          <p:spPr>
            <a:xfrm>
              <a:off x="369854" y="5893000"/>
              <a:ext cx="14666929" cy="972483"/>
            </a:xfrm>
            <a:prstGeom prst="rect">
              <a:avLst/>
            </a:prstGeom>
            <a:solidFill>
              <a:srgbClr val="09658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3B6BBD5-3007-47D5-9104-C56A832AA071}"/>
                </a:ext>
              </a:extLst>
            </p:cNvPr>
            <p:cNvSpPr txBox="1"/>
            <p:nvPr/>
          </p:nvSpPr>
          <p:spPr>
            <a:xfrm>
              <a:off x="346379" y="6925536"/>
              <a:ext cx="14666929" cy="5150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666733" indent="-666733">
                <a:spcBef>
                  <a:spcPts val="934"/>
                </a:spcBef>
                <a:spcAft>
                  <a:spcPts val="700"/>
                </a:spcAft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defRPr/>
              </a:pPr>
              <a:r>
                <a:rPr lang="en-US" sz="3400" dirty="0">
                  <a:latin typeface="Arial" panose="020B0604020202020204" pitchFamily="34" charset="0"/>
                  <a:cs typeface="Arial" panose="020B0604020202020204" pitchFamily="34" charset="0"/>
                </a:rPr>
                <a:t>32 peer educators and program organizers participated (20 surveys, 12 interviews)</a:t>
              </a:r>
            </a:p>
            <a:p>
              <a:pPr marL="666733" indent="-666733">
                <a:spcBef>
                  <a:spcPts val="934"/>
                </a:spcBef>
                <a:spcAft>
                  <a:spcPts val="700"/>
                </a:spcAft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defRPr/>
              </a:pPr>
              <a:r>
                <a:rPr lang="en-US" sz="3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Five key themes emerged as essential to sustaining peer educator engagement in Recovery Colleges: Inclusivity, Connectedness, Adaptability, Empowerment, and Implementation Factors.</a:t>
              </a:r>
            </a:p>
            <a:p>
              <a:pPr marL="666733" indent="-666733">
                <a:spcBef>
                  <a:spcPts val="934"/>
                </a:spcBef>
                <a:spcAft>
                  <a:spcPts val="700"/>
                </a:spcAft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defRPr/>
              </a:pPr>
              <a:r>
                <a:rPr lang="en-US" sz="3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Findings emphasize the need for inclusive, adaptable, and empowering environments.</a:t>
              </a:r>
            </a:p>
            <a:p>
              <a:pPr marL="666733" indent="-666733">
                <a:spcBef>
                  <a:spcPts val="934"/>
                </a:spcBef>
                <a:spcAft>
                  <a:spcPts val="700"/>
                </a:spcAft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defRPr/>
              </a:pPr>
              <a:r>
                <a:rPr lang="en-US" sz="3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Practical recommendations were developed for improving recruitment, training, and workplace support.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080D87-1705-4721-8199-E56AD23A5E9E}"/>
              </a:ext>
            </a:extLst>
          </p:cNvPr>
          <p:cNvGrpSpPr/>
          <p:nvPr/>
        </p:nvGrpSpPr>
        <p:grpSpPr>
          <a:xfrm>
            <a:off x="595421" y="20234724"/>
            <a:ext cx="11209377" cy="4095972"/>
            <a:chOff x="752761" y="20949343"/>
            <a:chExt cx="14315333" cy="275780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DE43B2-3ADA-477D-A618-4DACE4981D05}"/>
                </a:ext>
              </a:extLst>
            </p:cNvPr>
            <p:cNvSpPr txBox="1"/>
            <p:nvPr/>
          </p:nvSpPr>
          <p:spPr>
            <a:xfrm>
              <a:off x="768414" y="20949343"/>
              <a:ext cx="14299680" cy="575018"/>
            </a:xfrm>
            <a:prstGeom prst="rect">
              <a:avLst/>
            </a:prstGeom>
            <a:solidFill>
              <a:srgbClr val="096582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8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Methods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8E33410-00B2-4EC1-89F5-0E0A2DFFB7AB}"/>
                </a:ext>
              </a:extLst>
            </p:cNvPr>
            <p:cNvSpPr txBox="1"/>
            <p:nvPr/>
          </p:nvSpPr>
          <p:spPr>
            <a:xfrm>
              <a:off x="752761" y="21469118"/>
              <a:ext cx="14284031" cy="223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666733" marR="0" lvl="0" indent="-666733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tabLst/>
                <a:defRPr/>
              </a:pP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Mixed-methods study using a Participatory Action Research approach. Peer educators engaged in all stages of the project.</a:t>
              </a:r>
            </a:p>
            <a:p>
              <a:pPr marL="666733" marR="0" lvl="0" indent="-666733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tabLst/>
                <a:defRPr/>
              </a:pP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 Collection: Online survey and Virtual interviews</a:t>
              </a:r>
            </a:p>
            <a:p>
              <a:pPr marL="666733" marR="0" lvl="0" indent="-666733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tabLst/>
                <a:defRPr/>
              </a:pP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Contacted 29+ Recovery Colleges across Canada.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A40B38-6712-43F4-9582-0B9E0575D28D}"/>
              </a:ext>
            </a:extLst>
          </p:cNvPr>
          <p:cNvGrpSpPr/>
          <p:nvPr/>
        </p:nvGrpSpPr>
        <p:grpSpPr>
          <a:xfrm>
            <a:off x="577791" y="16063620"/>
            <a:ext cx="11318894" cy="3868207"/>
            <a:chOff x="249265" y="16281647"/>
            <a:chExt cx="11502838" cy="3135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C78611A-B5C0-49AE-978A-447C6DD85337}"/>
                </a:ext>
              </a:extLst>
            </p:cNvPr>
            <p:cNvSpPr txBox="1"/>
            <p:nvPr/>
          </p:nvSpPr>
          <p:spPr>
            <a:xfrm>
              <a:off x="249265" y="16924274"/>
              <a:ext cx="11484689" cy="24929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666733" marR="0" lvl="0" indent="-666733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tabLst/>
                <a:defRPr/>
              </a:pP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Understand barriers and facilitators for peer educators’ involvement in Recovery College programs.</a:t>
              </a:r>
            </a:p>
            <a:p>
              <a:pPr marL="666733" marR="0" lvl="0" indent="-666733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tabLst/>
                <a:defRPr/>
              </a:pP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Learn how to better support peer educators in their roles at Recovery College YVR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B040CA-B1E6-4BD1-9CBE-FE06FBDCBE95}"/>
                </a:ext>
              </a:extLst>
            </p:cNvPr>
            <p:cNvSpPr txBox="1"/>
            <p:nvPr/>
          </p:nvSpPr>
          <p:spPr>
            <a:xfrm>
              <a:off x="267414" y="16281647"/>
              <a:ext cx="11484689" cy="674514"/>
            </a:xfrm>
            <a:prstGeom prst="rect">
              <a:avLst/>
            </a:prstGeom>
            <a:solidFill>
              <a:srgbClr val="09658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</a:rPr>
                <a:t>Project goals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127FD8-3C68-4A7A-B3FA-38B5221C57BA}"/>
              </a:ext>
            </a:extLst>
          </p:cNvPr>
          <p:cNvGrpSpPr/>
          <p:nvPr/>
        </p:nvGrpSpPr>
        <p:grpSpPr>
          <a:xfrm>
            <a:off x="619933" y="5896491"/>
            <a:ext cx="11276751" cy="5208131"/>
            <a:chOff x="369854" y="5893000"/>
            <a:chExt cx="14666929" cy="52081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675583-8196-4AC9-A026-7A0E51DA35C9}"/>
                </a:ext>
              </a:extLst>
            </p:cNvPr>
            <p:cNvSpPr txBox="1"/>
            <p:nvPr/>
          </p:nvSpPr>
          <p:spPr>
            <a:xfrm>
              <a:off x="369854" y="6730704"/>
              <a:ext cx="14666929" cy="43704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666733" marR="0" lvl="0" indent="-666733" algn="l" defTabSz="457200" rtl="0" eaLnBrk="1" fontAlgn="auto" latinLnBrk="0" hangingPunct="1">
                <a:lnSpc>
                  <a:spcPct val="100000"/>
                </a:lnSpc>
                <a:spcBef>
                  <a:spcPts val="934"/>
                </a:spcBef>
                <a:spcAft>
                  <a:spcPts val="700"/>
                </a:spcAft>
                <a:buClrTx/>
                <a:buSzTx/>
                <a:buFontTx/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tabLst/>
                <a:defRPr/>
              </a:pP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Recovery College  is a global movement promoting recovery, learning, and peer-led education.</a:t>
              </a:r>
            </a:p>
            <a:p>
              <a:pPr marL="666733" marR="0" lvl="0" indent="-666733" algn="l" defTabSz="457200" rtl="0" eaLnBrk="1" fontAlgn="auto" latinLnBrk="0" hangingPunct="1">
                <a:lnSpc>
                  <a:spcPct val="100000"/>
                </a:lnSpc>
                <a:spcBef>
                  <a:spcPts val="934"/>
                </a:spcBef>
                <a:spcAft>
                  <a:spcPts val="700"/>
                </a:spcAft>
                <a:buClrTx/>
                <a:buSzTx/>
                <a:buFontTx/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tabLst/>
                <a:defRPr/>
              </a:pP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Recovery College YVR is Vancouver’s local initiative.</a:t>
              </a:r>
            </a:p>
            <a:p>
              <a:pPr marL="666733" marR="0" lvl="0" indent="-666733" algn="l" defTabSz="457200" rtl="0" eaLnBrk="1" fontAlgn="auto" latinLnBrk="0" hangingPunct="1">
                <a:lnSpc>
                  <a:spcPct val="100000"/>
                </a:lnSpc>
                <a:spcBef>
                  <a:spcPts val="934"/>
                </a:spcBef>
                <a:spcAft>
                  <a:spcPts val="700"/>
                </a:spcAft>
                <a:buClrTx/>
                <a:buSzTx/>
                <a:buFontTx/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tabLst/>
                <a:defRPr/>
              </a:pP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2022, we began a research project to support the development of our college.</a:t>
              </a:r>
            </a:p>
            <a:p>
              <a:pPr marL="666733" marR="0" lvl="0" indent="-666733" algn="l" defTabSz="457200" rtl="0" eaLnBrk="1" fontAlgn="auto" latinLnBrk="0" hangingPunct="1">
                <a:lnSpc>
                  <a:spcPct val="100000"/>
                </a:lnSpc>
                <a:spcBef>
                  <a:spcPts val="934"/>
                </a:spcBef>
                <a:spcAft>
                  <a:spcPts val="700"/>
                </a:spcAft>
                <a:buClrTx/>
                <a:buSzTx/>
                <a:buFontTx/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tabLst/>
                <a:defRPr/>
              </a:pP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 identified a gap in literature on the peer educator experience in Canada.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E8B5C6-4801-49D9-970C-3D79AFDCFC82}"/>
                </a:ext>
              </a:extLst>
            </p:cNvPr>
            <p:cNvSpPr txBox="1"/>
            <p:nvPr/>
          </p:nvSpPr>
          <p:spPr>
            <a:xfrm>
              <a:off x="369854" y="5893000"/>
              <a:ext cx="14666929" cy="830997"/>
            </a:xfrm>
            <a:prstGeom prst="rect">
              <a:avLst/>
            </a:prstGeom>
            <a:solidFill>
              <a:srgbClr val="09658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4800" b="1" dirty="0">
                  <a:solidFill>
                    <a:schemeClr val="bg1"/>
                  </a:solidFill>
                </a:rPr>
                <a:t>Introduction 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39EAF52E-898A-40FE-B57D-A9AC88D45B8A}"/>
              </a:ext>
            </a:extLst>
          </p:cNvPr>
          <p:cNvSpPr txBox="1"/>
          <p:nvPr/>
        </p:nvSpPr>
        <p:spPr>
          <a:xfrm>
            <a:off x="30728509" y="22484038"/>
            <a:ext cx="12457615" cy="830997"/>
          </a:xfrm>
          <a:prstGeom prst="rect">
            <a:avLst/>
          </a:prstGeom>
          <a:solidFill>
            <a:srgbClr val="09658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572097-C0E8-4481-9AFA-82F1EF1EA0FB}"/>
              </a:ext>
            </a:extLst>
          </p:cNvPr>
          <p:cNvGrpSpPr/>
          <p:nvPr/>
        </p:nvGrpSpPr>
        <p:grpSpPr>
          <a:xfrm>
            <a:off x="595422" y="11412392"/>
            <a:ext cx="11276751" cy="4370426"/>
            <a:chOff x="584344" y="14741087"/>
            <a:chExt cx="11276751" cy="437042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F1D949E-2E95-4DE0-83D3-95F049312BB4}"/>
                </a:ext>
              </a:extLst>
            </p:cNvPr>
            <p:cNvSpPr/>
            <p:nvPr/>
          </p:nvSpPr>
          <p:spPr>
            <a:xfrm>
              <a:off x="584344" y="14741087"/>
              <a:ext cx="11276751" cy="43704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E7A47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i="1" dirty="0">
                  <a:solidFill>
                    <a:srgbClr val="FE7A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3600" i="1" dirty="0">
                  <a:solidFill>
                    <a:srgbClr val="FE7A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400" i="1" dirty="0">
                  <a:solidFill>
                    <a:srgbClr val="3C24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model puts everybody on a level playing field. It looks at people outside of their symptoms...so much of what’s offered in the Western supports around mental health is a medical model and very deficit-based programming. And this is the opposite of that.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C27F1EF-3972-4CE7-9841-389E7F4B73B8}"/>
                </a:ext>
              </a:extLst>
            </p:cNvPr>
            <p:cNvSpPr txBox="1"/>
            <p:nvPr/>
          </p:nvSpPr>
          <p:spPr>
            <a:xfrm>
              <a:off x="9263552" y="18491687"/>
              <a:ext cx="2579913" cy="40011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 Peer Educator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826DB10-8D29-4B9E-90F8-3ADD2A0DE0DF}"/>
              </a:ext>
            </a:extLst>
          </p:cNvPr>
          <p:cNvGrpSpPr/>
          <p:nvPr/>
        </p:nvGrpSpPr>
        <p:grpSpPr>
          <a:xfrm>
            <a:off x="577791" y="24682346"/>
            <a:ext cx="11495611" cy="4807120"/>
            <a:chOff x="35468" y="24965218"/>
            <a:chExt cx="11853542" cy="480712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47EFDEF-9A96-4469-9772-7E13D97A1938}"/>
                </a:ext>
              </a:extLst>
            </p:cNvPr>
            <p:cNvSpPr/>
            <p:nvPr/>
          </p:nvSpPr>
          <p:spPr>
            <a:xfrm>
              <a:off x="35468" y="24965218"/>
              <a:ext cx="11576575" cy="48071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E7A47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  <a:softEdge rad="127000"/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i="1" dirty="0">
                  <a:solidFill>
                    <a:srgbClr val="3C24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…. </a:t>
              </a:r>
              <a:r>
                <a:rPr lang="en-US" sz="6000" i="1" dirty="0">
                  <a:solidFill>
                    <a:srgbClr val="FE7A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3400" i="1" dirty="0">
                  <a:solidFill>
                    <a:srgbClr val="3C24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of the things that's missed oftentimes is that someone who is bringing their lived experience into a space and has to work from that standpoint doesn't get to turn it off at the end of the day. Whereas a lot of other roles do, and I don't think there's an appreciation for the weight of what that is….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CE91A19-2256-46C0-A53D-36B567072EAC}"/>
                </a:ext>
              </a:extLst>
            </p:cNvPr>
            <p:cNvSpPr txBox="1"/>
            <p:nvPr/>
          </p:nvSpPr>
          <p:spPr>
            <a:xfrm>
              <a:off x="8865111" y="28942241"/>
              <a:ext cx="3023899" cy="40011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3C24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Program Organizer</a:t>
              </a:r>
            </a:p>
          </p:txBody>
        </p:sp>
      </p:grp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9D58B794-4668-42F9-84B9-9AE5C76C1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3501"/>
              </p:ext>
            </p:extLst>
          </p:nvPr>
        </p:nvGraphicFramePr>
        <p:xfrm>
          <a:off x="30664514" y="6684909"/>
          <a:ext cx="12648894" cy="9827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321">
                  <a:extLst>
                    <a:ext uri="{9D8B030D-6E8A-4147-A177-3AD203B41FA5}">
                      <a16:colId xmlns:a16="http://schemas.microsoft.com/office/drawing/2014/main" val="3037899613"/>
                    </a:ext>
                  </a:extLst>
                </a:gridCol>
                <a:gridCol w="3151396">
                  <a:extLst>
                    <a:ext uri="{9D8B030D-6E8A-4147-A177-3AD203B41FA5}">
                      <a16:colId xmlns:a16="http://schemas.microsoft.com/office/drawing/2014/main" val="889181943"/>
                    </a:ext>
                  </a:extLst>
                </a:gridCol>
                <a:gridCol w="3374823">
                  <a:extLst>
                    <a:ext uri="{9D8B030D-6E8A-4147-A177-3AD203B41FA5}">
                      <a16:colId xmlns:a16="http://schemas.microsoft.com/office/drawing/2014/main" val="2945342426"/>
                    </a:ext>
                  </a:extLst>
                </a:gridCol>
                <a:gridCol w="3495354">
                  <a:extLst>
                    <a:ext uri="{9D8B030D-6E8A-4147-A177-3AD203B41FA5}">
                      <a16:colId xmlns:a16="http://schemas.microsoft.com/office/drawing/2014/main" val="3258908437"/>
                    </a:ext>
                  </a:extLst>
                </a:gridCol>
              </a:tblGrid>
              <a:tr h="5082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Theme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5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Workplace Support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82347"/>
                  </a:ext>
                </a:extLst>
              </a:tr>
              <a:tr h="24607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Inclusivity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965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diverse outreach and equitable access to attract underrepresented peer educators.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materials in multiple formats for accessibility (e.g., audio, visual, translations).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Rotate leadership roles to foster equity.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81252"/>
                  </a:ext>
                </a:extLst>
              </a:tr>
              <a:tr h="2058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Connectedness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965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 local and national networks for sharing resources.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peer educators in team-building and communication skills through group training sessions.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peer support groups and promote collaboration.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173110"/>
                  </a:ext>
                </a:extLst>
              </a:tr>
              <a:tr h="1643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Adaptability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965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peer educators open to uncertainty and responsive to community needs.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on flexible facilitation and adult learning styles.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 "failing forward" as part of growth.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689180"/>
                  </a:ext>
                </a:extLst>
              </a:tr>
              <a:tr h="1643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Empowerment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965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peer educators have a clear personal recovery pathway and are ready to facilitate.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 practical and reflective training opportunities.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resources to prevent burnout and encourage growth.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33468"/>
                  </a:ext>
                </a:extLst>
              </a:tr>
              <a:tr h="1227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Factors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965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Standardize payment and roles to reduce power imbalances.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peer educators on operational and facilitation tasks.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 funding to support program operations.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575067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32385435-857A-4E3D-A056-29183B5720E1}"/>
              </a:ext>
            </a:extLst>
          </p:cNvPr>
          <p:cNvSpPr txBox="1"/>
          <p:nvPr/>
        </p:nvSpPr>
        <p:spPr>
          <a:xfrm>
            <a:off x="30650169" y="5853913"/>
            <a:ext cx="12663239" cy="830997"/>
          </a:xfrm>
          <a:prstGeom prst="rect">
            <a:avLst/>
          </a:prstGeom>
          <a:solidFill>
            <a:srgbClr val="09658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Actionable Recommendations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8653F21-A436-4DE4-AAE0-7B46E66CB685}"/>
              </a:ext>
            </a:extLst>
          </p:cNvPr>
          <p:cNvSpPr txBox="1"/>
          <p:nvPr/>
        </p:nvSpPr>
        <p:spPr>
          <a:xfrm>
            <a:off x="30770652" y="23306788"/>
            <a:ext cx="12542757" cy="64427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934"/>
              </a:spcBef>
              <a:spcAft>
                <a:spcPts val="700"/>
              </a:spcAft>
              <a:buClrTx/>
              <a:buSzTx/>
              <a:tabLst/>
              <a:defRPr/>
            </a:pPr>
            <a:r>
              <a:rPr lang="en-US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934"/>
              </a:spcBef>
              <a:spcAft>
                <a:spcPts val="700"/>
              </a:spcAft>
              <a:buClrTx/>
              <a:buSzTx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934"/>
              </a:spcBef>
              <a:spcAft>
                <a:spcPts val="700"/>
              </a:spcAft>
              <a:buClrTx/>
              <a:buSzTx/>
              <a:tabLst/>
              <a:defRPr/>
            </a:pPr>
            <a:endParaRPr lang="en-US" sz="3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934"/>
              </a:spcBef>
              <a:spcAft>
                <a:spcPts val="700"/>
              </a:spcAft>
              <a:buClrTx/>
              <a:buSzTx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934"/>
              </a:spcBef>
              <a:spcAft>
                <a:spcPts val="700"/>
              </a:spcAft>
              <a:buClrTx/>
              <a:buSzTx/>
              <a:tabLst/>
              <a:defRPr/>
            </a:pPr>
            <a:endParaRPr lang="en-US" sz="3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934"/>
              </a:spcBef>
              <a:spcAft>
                <a:spcPts val="700"/>
              </a:spcAft>
              <a:buClrTx/>
              <a:buSzTx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934"/>
              </a:spcBef>
              <a:spcAft>
                <a:spcPts val="700"/>
              </a:spcAft>
              <a:buClrTx/>
              <a:buSzTx/>
              <a:tabLst/>
              <a:defRPr/>
            </a:pPr>
            <a:endParaRPr lang="en-US" sz="3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934"/>
              </a:spcBef>
              <a:spcAft>
                <a:spcPts val="700"/>
              </a:spcAft>
              <a:buClrTx/>
              <a:buSzTx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934"/>
              </a:spcBef>
              <a:spcAft>
                <a:spcPts val="700"/>
              </a:spcAft>
              <a:buClrTx/>
              <a:buSzTx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870FD0F-AFC3-4D69-BAD9-46F8D6ACA927}"/>
              </a:ext>
            </a:extLst>
          </p:cNvPr>
          <p:cNvGrpSpPr/>
          <p:nvPr/>
        </p:nvGrpSpPr>
        <p:grpSpPr>
          <a:xfrm>
            <a:off x="31267724" y="24896335"/>
            <a:ext cx="6723830" cy="4803956"/>
            <a:chOff x="30195099" y="23780177"/>
            <a:chExt cx="9158179" cy="574572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CFE3462-8F63-456F-8E07-3E1E1BA8F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5099" y="23782234"/>
              <a:ext cx="4310486" cy="554580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D4D21B5-5E00-44E6-9E41-76161E892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1437" y="23780177"/>
              <a:ext cx="4481841" cy="5745720"/>
            </a:xfrm>
            <a:prstGeom prst="rect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76E135AA-E845-4F79-AC82-14F4076F363F}"/>
              </a:ext>
            </a:extLst>
          </p:cNvPr>
          <p:cNvSpPr txBox="1"/>
          <p:nvPr/>
        </p:nvSpPr>
        <p:spPr>
          <a:xfrm>
            <a:off x="12687357" y="29489466"/>
            <a:ext cx="17814689" cy="646331"/>
          </a:xfrm>
          <a:prstGeom prst="rect">
            <a:avLst/>
          </a:prstGeom>
          <a:solidFill>
            <a:srgbClr val="FFFFFF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Rooted in collaborative values, five themes are interconnected, like branches of a tree.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98145F8-2E80-421B-88A8-7159AA137F22}"/>
              </a:ext>
            </a:extLst>
          </p:cNvPr>
          <p:cNvGrpSpPr/>
          <p:nvPr/>
        </p:nvGrpSpPr>
        <p:grpSpPr>
          <a:xfrm>
            <a:off x="30647812" y="16763490"/>
            <a:ext cx="12619008" cy="5491950"/>
            <a:chOff x="30354653" y="5963329"/>
            <a:chExt cx="13021345" cy="5491950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13BA30-1CF0-4C0F-BE46-43B60AD17B87}"/>
                </a:ext>
              </a:extLst>
            </p:cNvPr>
            <p:cNvSpPr txBox="1"/>
            <p:nvPr/>
          </p:nvSpPr>
          <p:spPr>
            <a:xfrm>
              <a:off x="30354654" y="5963329"/>
              <a:ext cx="13021344" cy="830997"/>
            </a:xfrm>
            <a:prstGeom prst="rect">
              <a:avLst/>
            </a:prstGeom>
            <a:solidFill>
              <a:srgbClr val="09658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Discussion &amp; Conclusion</a:t>
              </a:r>
              <a:r>
                <a:rPr lang="en-US" sz="4800" b="1" dirty="0">
                  <a:solidFill>
                    <a:schemeClr val="bg1"/>
                  </a:solidFill>
                </a:rPr>
                <a:t>  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035B6D0-097B-4BB1-94C0-DE81ACFEFA60}"/>
                </a:ext>
              </a:extLst>
            </p:cNvPr>
            <p:cNvSpPr txBox="1"/>
            <p:nvPr/>
          </p:nvSpPr>
          <p:spPr>
            <a:xfrm>
              <a:off x="30354653" y="6766816"/>
              <a:ext cx="13021345" cy="4688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666733" indent="-666733">
                <a:spcBef>
                  <a:spcPts val="934"/>
                </a:spcBef>
                <a:spcAft>
                  <a:spcPts val="700"/>
                </a:spcAft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defRPr/>
              </a:pPr>
              <a:r>
                <a:rPr lang="en-US" sz="3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Five central themes emerged as pillars for supporting peer educators.</a:t>
              </a:r>
            </a:p>
            <a:p>
              <a:pPr marL="666733" indent="-666733">
                <a:spcBef>
                  <a:spcPts val="934"/>
                </a:spcBef>
                <a:spcAft>
                  <a:spcPts val="700"/>
                </a:spcAft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defRPr/>
              </a:pP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study generated actionable strategies and a practical toolkit to enhance peer educator engagement through improved recruitment, training, and workplace support.</a:t>
              </a:r>
              <a:endParaRPr lang="en-US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66733" indent="-666733">
                <a:spcBef>
                  <a:spcPts val="934"/>
                </a:spcBef>
                <a:spcAft>
                  <a:spcPts val="1200"/>
                </a:spcAft>
                <a:buBlip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</a:buBlip>
                <a:defRPr/>
              </a:pPr>
              <a:r>
                <a:rPr lang="en-US" sz="3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participatory action research approach enriched the findings and underscored the value of inclusive, collaborative methods in mental health research.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83FABEC-9F30-42B6-B42D-24414ADE2C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311" y="23364900"/>
            <a:ext cx="1349875" cy="1349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99D0E8-8C81-4C55-B842-4F7C0B9CB62D}"/>
              </a:ext>
            </a:extLst>
          </p:cNvPr>
          <p:cNvSpPr txBox="1"/>
          <p:nvPr/>
        </p:nvSpPr>
        <p:spPr>
          <a:xfrm>
            <a:off x="38874113" y="23458113"/>
            <a:ext cx="2760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1D35"/>
                </a:solidFill>
                <a:effectLst/>
                <a:latin typeface="Google Sans"/>
              </a:rPr>
              <a:t>Peer-reviewed Journal </a:t>
            </a:r>
            <a:r>
              <a:rPr lang="en-US" sz="32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DCED2C-EFF8-4A33-9F9B-FB1E21118C34}"/>
              </a:ext>
            </a:extLst>
          </p:cNvPr>
          <p:cNvSpPr txBox="1"/>
          <p:nvPr/>
        </p:nvSpPr>
        <p:spPr>
          <a:xfrm>
            <a:off x="31344528" y="23573992"/>
            <a:ext cx="6070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934"/>
              </a:spcBef>
              <a:spcAft>
                <a:spcPts val="70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Toolkit: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9943C-739E-4CDE-95BA-D88C6D359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836249" y="23321785"/>
            <a:ext cx="1349875" cy="1349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B98E25-EE34-4065-B4E2-2AEFA436484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" b="8507"/>
          <a:stretch/>
        </p:blipFill>
        <p:spPr>
          <a:xfrm>
            <a:off x="38874113" y="24715844"/>
            <a:ext cx="4069180" cy="4928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3717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  <p:tag name="ARTICULATE_DESIGN_ID_OFFICE THEME" val="SwRWHxC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7070</TotalTime>
  <Words>712</Words>
  <Application>Microsoft Office PowerPoint</Application>
  <PresentationFormat>Custom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Google Sans</vt:lpstr>
      <vt:lpstr>Office Theme</vt:lpstr>
      <vt:lpstr> Peers at the Heart of Recovery College Research Learning From the Experiences of Recovery College Peer Educators and Program Organizers to Inform  the Implementation  of a Transformative Model of Mental Health and Substance Use Care at Vancouver Coastal Health  Contributors (in alphabetic order): Donna Dykeman, Marilyn Galati, Sue Macdonald, Betsabeh Parsa, Mailis Valenius, Andrea Winterbottom, Soroush Zonuzi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Parsa-Pajouh, Betsa</dc:creator>
  <cp:lastModifiedBy>Macdonald, Sue [VCH]</cp:lastModifiedBy>
  <cp:revision>42</cp:revision>
  <dcterms:created xsi:type="dcterms:W3CDTF">2025-04-02T22:48:24Z</dcterms:created>
  <dcterms:modified xsi:type="dcterms:W3CDTF">2025-08-21T16:39:05Z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36DDFAE8-2A6D-4917-BBD5-E9511F5A5D0F</vt:lpwstr>
  </property>
  <property fmtid="{D5CDD505-2E9C-101B-9397-08002B2CF9AE}" pid="3" name="ArticulatePath">
    <vt:lpwstr>Recovery College</vt:lpwstr>
  </property>
</Properties>
</file>